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7772400" cy="10058400"/>
  <p:notesSz cx="7772400" cy="10058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713" autoAdjust="0"/>
  </p:normalViewPr>
  <p:slideViewPr>
    <p:cSldViewPr>
      <p:cViewPr varScale="1">
        <p:scale>
          <a:sx n="54" d="100"/>
          <a:sy n="54" d="100"/>
        </p:scale>
        <p:origin x="2520" y="53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 u="sng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 u="sng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 u="sng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 u="sng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1700" y="900176"/>
            <a:ext cx="262509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 u="sng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20-Apr-25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57200" y="457200"/>
            <a:ext cx="1790699" cy="169090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37850" y="4073645"/>
            <a:ext cx="6384290" cy="862965"/>
          </a:xfrm>
          <a:prstGeom prst="rect">
            <a:avLst/>
          </a:prstGeom>
          <a:ln w="6096">
            <a:solidFill>
              <a:srgbClr val="000000"/>
            </a:solidFill>
          </a:ln>
        </p:spPr>
        <p:txBody>
          <a:bodyPr vert="horz" wrap="square" lIns="0" tIns="71120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60"/>
              </a:spcBef>
            </a:pPr>
            <a:r>
              <a:rPr sz="4600" u="none" spc="480" dirty="0">
                <a:solidFill>
                  <a:srgbClr val="1A1A1A"/>
                </a:solidFill>
                <a:latin typeface="Algerian"/>
                <a:cs typeface="Algerian"/>
              </a:rPr>
              <a:t>SHIELD</a:t>
            </a:r>
            <a:r>
              <a:rPr sz="4600" u="none" spc="215" dirty="0">
                <a:solidFill>
                  <a:srgbClr val="1A1A1A"/>
                </a:solidFill>
                <a:latin typeface="Algerian"/>
                <a:cs typeface="Algerian"/>
              </a:rPr>
              <a:t> </a:t>
            </a:r>
            <a:r>
              <a:rPr sz="4600" u="none" spc="509" dirty="0">
                <a:latin typeface="Algerian"/>
                <a:cs typeface="Algerian"/>
              </a:rPr>
              <a:t>INSURANCE</a:t>
            </a:r>
            <a:endParaRPr sz="4600" dirty="0">
              <a:latin typeface="Algerian"/>
              <a:cs typeface="Algeri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85088" y="5038337"/>
            <a:ext cx="5840095" cy="311150"/>
          </a:xfrm>
          <a:prstGeom prst="rect">
            <a:avLst/>
          </a:prstGeom>
          <a:ln w="6096">
            <a:solidFill>
              <a:srgbClr val="000000"/>
            </a:solidFill>
          </a:ln>
        </p:spPr>
        <p:txBody>
          <a:bodyPr vert="horz" wrap="square" lIns="0" tIns="4445" rIns="0" bIns="0" rtlCol="0">
            <a:spAutoFit/>
          </a:bodyPr>
          <a:lstStyle/>
          <a:p>
            <a:pPr marL="871219">
              <a:lnSpc>
                <a:spcPct val="100000"/>
              </a:lnSpc>
              <a:spcBef>
                <a:spcPts val="35"/>
              </a:spcBef>
            </a:pPr>
            <a:r>
              <a:rPr sz="1750" dirty="0">
                <a:latin typeface="Calibri"/>
                <a:cs typeface="Calibri"/>
              </a:rPr>
              <a:t>Key</a:t>
            </a:r>
            <a:r>
              <a:rPr sz="1750" spc="204" dirty="0">
                <a:latin typeface="Calibri"/>
                <a:cs typeface="Calibri"/>
              </a:rPr>
              <a:t> </a:t>
            </a:r>
            <a:r>
              <a:rPr sz="1750" dirty="0">
                <a:latin typeface="Calibri"/>
                <a:cs typeface="Calibri"/>
              </a:rPr>
              <a:t>Metrics</a:t>
            </a:r>
            <a:r>
              <a:rPr sz="1750" spc="165" dirty="0">
                <a:latin typeface="Calibri"/>
                <a:cs typeface="Calibri"/>
              </a:rPr>
              <a:t> </a:t>
            </a:r>
            <a:r>
              <a:rPr sz="1750" spc="55" dirty="0">
                <a:latin typeface="Calibri"/>
                <a:cs typeface="Calibri"/>
              </a:rPr>
              <a:t>&amp;</a:t>
            </a:r>
            <a:r>
              <a:rPr sz="1750" spc="170" dirty="0">
                <a:latin typeface="Calibri"/>
                <a:cs typeface="Calibri"/>
              </a:rPr>
              <a:t> </a:t>
            </a:r>
            <a:r>
              <a:rPr sz="1750" dirty="0">
                <a:latin typeface="Calibri"/>
                <a:cs typeface="Calibri"/>
              </a:rPr>
              <a:t>Insights</a:t>
            </a:r>
            <a:r>
              <a:rPr sz="1750" spc="150" dirty="0">
                <a:latin typeface="Calibri"/>
                <a:cs typeface="Calibri"/>
              </a:rPr>
              <a:t> </a:t>
            </a:r>
            <a:r>
              <a:rPr sz="1750" dirty="0">
                <a:latin typeface="Calibri"/>
                <a:cs typeface="Calibri"/>
              </a:rPr>
              <a:t>from</a:t>
            </a:r>
            <a:r>
              <a:rPr sz="1750" spc="175" dirty="0">
                <a:latin typeface="Calibri"/>
                <a:cs typeface="Calibri"/>
              </a:rPr>
              <a:t> </a:t>
            </a:r>
            <a:r>
              <a:rPr sz="1750" dirty="0">
                <a:latin typeface="Calibri"/>
                <a:cs typeface="Calibri"/>
              </a:rPr>
              <a:t>Power</a:t>
            </a:r>
            <a:r>
              <a:rPr sz="1750" spc="210" dirty="0">
                <a:latin typeface="Calibri"/>
                <a:cs typeface="Calibri"/>
              </a:rPr>
              <a:t> </a:t>
            </a:r>
            <a:r>
              <a:rPr sz="1750" dirty="0">
                <a:latin typeface="Calibri"/>
                <a:cs typeface="Calibri"/>
              </a:rPr>
              <a:t>BI</a:t>
            </a:r>
            <a:r>
              <a:rPr sz="1750" spc="190" dirty="0">
                <a:latin typeface="Calibri"/>
                <a:cs typeface="Calibri"/>
              </a:rPr>
              <a:t> </a:t>
            </a:r>
            <a:r>
              <a:rPr sz="1750" spc="-10" dirty="0">
                <a:latin typeface="Calibri"/>
                <a:cs typeface="Calibri"/>
              </a:rPr>
              <a:t>Dashboard</a:t>
            </a:r>
            <a:endParaRPr sz="175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58025" y="114300"/>
            <a:ext cx="506094" cy="504812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3C9F48C-96D0-A05C-02AD-E01AF79CF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49349" t="-62134" r="-149349" b="-62134"/>
          <a:stretch>
            <a:fillRect/>
          </a:stretch>
        </p:blipFill>
        <p:spPr>
          <a:xfrm>
            <a:off x="5838825" y="8395905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85"/>
    </mc:Choice>
    <mc:Fallback>
      <p:transition spd="slow" advTm="26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Company</a:t>
            </a:r>
            <a:r>
              <a:rPr spc="-45" dirty="0"/>
              <a:t> </a:t>
            </a:r>
            <a:r>
              <a:rPr spc="-70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1700" y="1374140"/>
            <a:ext cx="3710940" cy="12280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9700"/>
              </a:lnSpc>
              <a:spcBef>
                <a:spcPts val="90"/>
              </a:spcBef>
            </a:pPr>
            <a:r>
              <a:rPr sz="1200" dirty="0">
                <a:latin typeface="Calibri"/>
                <a:cs typeface="Calibri"/>
              </a:rPr>
              <a:t>Shield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Insurance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Company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provides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reliable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and </a:t>
            </a:r>
            <a:r>
              <a:rPr sz="1200" spc="-10" dirty="0">
                <a:latin typeface="Calibri"/>
                <a:cs typeface="Calibri"/>
              </a:rPr>
              <a:t>comprehensive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insurance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plans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individuals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and </a:t>
            </a:r>
            <a:r>
              <a:rPr sz="1200" dirty="0">
                <a:latin typeface="Calibri"/>
                <a:cs typeface="Calibri"/>
              </a:rPr>
              <a:t>businesses,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ensuring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protection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from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various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risks.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Known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its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commitment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customer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care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security,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Shield </a:t>
            </a:r>
            <a:r>
              <a:rPr sz="1200" dirty="0">
                <a:latin typeface="Calibri"/>
                <a:cs typeface="Calibri"/>
              </a:rPr>
              <a:t>stands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out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market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its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focus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on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coverage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reliability, </a:t>
            </a:r>
            <a:r>
              <a:rPr sz="1200" dirty="0">
                <a:latin typeface="Calibri"/>
                <a:cs typeface="Calibri"/>
              </a:rPr>
              <a:t>helping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customers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feel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safe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secure.</a:t>
            </a:r>
            <a:endParaRPr sz="12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2902711"/>
            <a:ext cx="12744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Objective</a:t>
            </a:r>
            <a:endParaRPr sz="2400">
              <a:latin typeface="Lucida Sans"/>
              <a:cs typeface="Lucida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3827" y="3477259"/>
            <a:ext cx="5652135" cy="195961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41300" marR="190500" indent="-228600">
              <a:lnSpc>
                <a:spcPct val="101699"/>
              </a:lnSpc>
              <a:spcBef>
                <a:spcPts val="75"/>
              </a:spcBef>
              <a:buFont typeface="Symbol"/>
              <a:buChar char=""/>
              <a:tabLst>
                <a:tab pos="241300" algn="l"/>
              </a:tabLst>
            </a:pPr>
            <a:r>
              <a:rPr sz="1200" dirty="0">
                <a:latin typeface="Calibri"/>
                <a:cs typeface="Calibri"/>
              </a:rPr>
              <a:t>Present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core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metrics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such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as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total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customers,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total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revenue,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daily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revenue,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customer </a:t>
            </a:r>
            <a:r>
              <a:rPr sz="1200" dirty="0">
                <a:latin typeface="Calibri"/>
                <a:cs typeface="Calibri"/>
              </a:rPr>
              <a:t>growth,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10" dirty="0">
                <a:latin typeface="Calibri"/>
                <a:cs typeface="Calibri"/>
              </a:rPr>
              <a:t> month-</a:t>
            </a:r>
            <a:r>
              <a:rPr sz="1200" spc="-20" dirty="0">
                <a:latin typeface="Calibri"/>
                <a:cs typeface="Calibri"/>
              </a:rPr>
              <a:t>over-</a:t>
            </a:r>
            <a:r>
              <a:rPr sz="1200" dirty="0">
                <a:latin typeface="Calibri"/>
                <a:cs typeface="Calibri"/>
              </a:rPr>
              <a:t>month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percentage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changes.</a:t>
            </a:r>
            <a:endParaRPr sz="1200">
              <a:latin typeface="Calibri"/>
              <a:cs typeface="Calibri"/>
            </a:endParaRPr>
          </a:p>
          <a:p>
            <a:pPr marL="241300" marR="333375" indent="-228600">
              <a:lnSpc>
                <a:spcPct val="102499"/>
              </a:lnSpc>
              <a:spcBef>
                <a:spcPts val="45"/>
              </a:spcBef>
              <a:buFont typeface="Symbol"/>
              <a:buChar char=""/>
              <a:tabLst>
                <a:tab pos="241300" algn="l"/>
              </a:tabLst>
            </a:pPr>
            <a:r>
              <a:rPr sz="1200" dirty="0">
                <a:latin typeface="Calibri"/>
                <a:cs typeface="Calibri"/>
              </a:rPr>
              <a:t>Analyze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customer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segmentation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by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age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group,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city,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sales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mode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uncover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key </a:t>
            </a:r>
            <a:r>
              <a:rPr sz="1200" dirty="0">
                <a:latin typeface="Calibri"/>
                <a:cs typeface="Calibri"/>
              </a:rPr>
              <a:t>revenue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growth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patterns.</a:t>
            </a:r>
            <a:endParaRPr sz="1200">
              <a:latin typeface="Calibri"/>
              <a:cs typeface="Calibri"/>
            </a:endParaRPr>
          </a:p>
          <a:p>
            <a:pPr marL="241300" marR="5080" indent="-228600">
              <a:lnSpc>
                <a:spcPct val="101699"/>
              </a:lnSpc>
              <a:spcBef>
                <a:spcPts val="60"/>
              </a:spcBef>
              <a:buFont typeface="Symbol"/>
              <a:buChar char=""/>
              <a:tabLst>
                <a:tab pos="241300" algn="l"/>
              </a:tabLst>
            </a:pPr>
            <a:r>
              <a:rPr sz="1200" dirty="0">
                <a:latin typeface="Calibri"/>
                <a:cs typeface="Calibri"/>
              </a:rPr>
              <a:t>Visualize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customer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revenue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trends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with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interactive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graphs,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including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toggle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options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filters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sales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mode,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age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group,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city,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month.</a:t>
            </a:r>
            <a:endParaRPr sz="1200">
              <a:latin typeface="Calibri"/>
              <a:cs typeface="Calibri"/>
            </a:endParaRPr>
          </a:p>
          <a:p>
            <a:pPr marL="240665" marR="445770" indent="-228600">
              <a:lnSpc>
                <a:spcPct val="101699"/>
              </a:lnSpc>
              <a:spcBef>
                <a:spcPts val="60"/>
              </a:spcBef>
              <a:buFont typeface="Symbol"/>
              <a:buChar char=""/>
              <a:tabLst>
                <a:tab pos="240665" algn="l"/>
              </a:tabLst>
            </a:pPr>
            <a:r>
              <a:rPr sz="1200" dirty="0">
                <a:latin typeface="Calibri"/>
                <a:cs typeface="Calibri"/>
              </a:rPr>
              <a:t>Deliver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in-</a:t>
            </a:r>
            <a:r>
              <a:rPr sz="1200" dirty="0">
                <a:latin typeface="Calibri"/>
                <a:cs typeface="Calibri"/>
              </a:rPr>
              <a:t>depth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analysis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sales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mode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performance, customer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distribution,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and </a:t>
            </a:r>
            <a:r>
              <a:rPr sz="1200" dirty="0">
                <a:latin typeface="Calibri"/>
                <a:cs typeface="Calibri"/>
              </a:rPr>
              <a:t>revenue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share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across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age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groups,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cities,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sales</a:t>
            </a:r>
            <a:r>
              <a:rPr sz="1200" spc="-6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channels.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00"/>
              </a:spcBef>
              <a:buSzPct val="116666"/>
              <a:buFont typeface="Symbol"/>
              <a:buChar char=""/>
              <a:tabLst>
                <a:tab pos="240665" algn="l"/>
              </a:tabLst>
            </a:pPr>
            <a:r>
              <a:rPr sz="1200" dirty="0">
                <a:latin typeface="Calibri"/>
                <a:cs typeface="Calibri"/>
              </a:rPr>
              <a:t>Examine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age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group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behavior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reveal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preferences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in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sales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modes,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policy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types,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and</a:t>
            </a:r>
            <a:endParaRPr sz="12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70"/>
              </a:spcBef>
            </a:pPr>
            <a:r>
              <a:rPr sz="1200" dirty="0">
                <a:latin typeface="Calibri"/>
                <a:cs typeface="Calibri"/>
              </a:rPr>
              <a:t>expected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settlements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deeper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business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insights.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1700" y="5618479"/>
            <a:ext cx="2965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sng" spc="-9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Key</a:t>
            </a:r>
            <a:r>
              <a:rPr sz="24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400" u="sng" spc="-7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Metrics</a:t>
            </a:r>
            <a:r>
              <a:rPr sz="24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400" u="sng" spc="-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Overview</a:t>
            </a:r>
            <a:endParaRPr sz="2400">
              <a:latin typeface="Lucida Sans"/>
              <a:cs typeface="Lucida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2041" y="7307694"/>
            <a:ext cx="5920105" cy="1703705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469265" indent="-228600">
              <a:lnSpc>
                <a:spcPct val="100000"/>
              </a:lnSpc>
              <a:spcBef>
                <a:spcPts val="520"/>
              </a:spcBef>
              <a:buFont typeface="Symbol"/>
              <a:buChar char=""/>
              <a:tabLst>
                <a:tab pos="469265" algn="l"/>
              </a:tabLst>
            </a:pPr>
            <a:r>
              <a:rPr sz="1100" dirty="0">
                <a:latin typeface="Times New Roman"/>
                <a:cs typeface="Times New Roman"/>
              </a:rPr>
              <a:t>Total</a:t>
            </a:r>
            <a:r>
              <a:rPr sz="1100" spc="-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Revenue</a:t>
            </a:r>
            <a:r>
              <a:rPr sz="1100" dirty="0">
                <a:latin typeface="Calibri"/>
                <a:cs typeface="Calibri"/>
              </a:rPr>
              <a:t>: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989M</a:t>
            </a:r>
            <a:endParaRPr sz="1100" dirty="0">
              <a:latin typeface="Calibri"/>
              <a:cs typeface="Calibri"/>
            </a:endParaRPr>
          </a:p>
          <a:p>
            <a:pPr marL="469265" indent="-228600">
              <a:lnSpc>
                <a:spcPct val="100000"/>
              </a:lnSpc>
              <a:spcBef>
                <a:spcPts val="420"/>
              </a:spcBef>
              <a:buFont typeface="Symbol"/>
              <a:buChar char=""/>
              <a:tabLst>
                <a:tab pos="469265" algn="l"/>
              </a:tabLst>
            </a:pPr>
            <a:r>
              <a:rPr sz="1100" spc="-10" dirty="0">
                <a:latin typeface="Times New Roman"/>
                <a:cs typeface="Times New Roman"/>
              </a:rPr>
              <a:t>Total</a:t>
            </a:r>
            <a:r>
              <a:rPr sz="1100" spc="-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Customers</a:t>
            </a:r>
            <a:r>
              <a:rPr sz="1100" dirty="0">
                <a:latin typeface="Calibri"/>
                <a:cs typeface="Calibri"/>
              </a:rPr>
              <a:t>: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27K</a:t>
            </a:r>
            <a:endParaRPr sz="1100" dirty="0">
              <a:latin typeface="Calibri"/>
              <a:cs typeface="Calibri"/>
            </a:endParaRPr>
          </a:p>
          <a:p>
            <a:pPr marL="469265" indent="-228600">
              <a:lnSpc>
                <a:spcPct val="100000"/>
              </a:lnSpc>
              <a:spcBef>
                <a:spcPts val="415"/>
              </a:spcBef>
              <a:buFont typeface="Symbol"/>
              <a:buChar char=""/>
              <a:tabLst>
                <a:tab pos="469265" algn="l"/>
              </a:tabLst>
            </a:pPr>
            <a:r>
              <a:rPr sz="1100" dirty="0">
                <a:latin typeface="Times New Roman"/>
                <a:cs typeface="Times New Roman"/>
              </a:rPr>
              <a:t>Daily</a:t>
            </a:r>
            <a:r>
              <a:rPr sz="1100" spc="-3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Customer</a:t>
            </a:r>
            <a:r>
              <a:rPr sz="1100" spc="-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Growth</a:t>
            </a:r>
            <a:r>
              <a:rPr sz="1100" spc="-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(DCG)</a:t>
            </a:r>
            <a:r>
              <a:rPr sz="1100" dirty="0">
                <a:latin typeface="Calibri"/>
                <a:cs typeface="Calibri"/>
              </a:rPr>
              <a:t>: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148.29</a:t>
            </a:r>
            <a:endParaRPr sz="1100" dirty="0">
              <a:latin typeface="Calibri"/>
              <a:cs typeface="Calibri"/>
            </a:endParaRPr>
          </a:p>
          <a:p>
            <a:pPr marL="469265" indent="-228600">
              <a:lnSpc>
                <a:spcPct val="100000"/>
              </a:lnSpc>
              <a:spcBef>
                <a:spcPts val="420"/>
              </a:spcBef>
              <a:buFont typeface="Symbol"/>
              <a:buChar char=""/>
              <a:tabLst>
                <a:tab pos="469265" algn="l"/>
              </a:tabLst>
            </a:pPr>
            <a:r>
              <a:rPr sz="1100" dirty="0">
                <a:latin typeface="Times New Roman"/>
                <a:cs typeface="Times New Roman"/>
              </a:rPr>
              <a:t>Daily</a:t>
            </a:r>
            <a:r>
              <a:rPr sz="1100" spc="-3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Revenue</a:t>
            </a:r>
            <a:r>
              <a:rPr sz="1100" spc="-3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Growth</a:t>
            </a:r>
            <a:r>
              <a:rPr sz="1100" spc="-3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(DRG)</a:t>
            </a:r>
            <a:r>
              <a:rPr sz="1100" dirty="0">
                <a:latin typeface="Calibri"/>
                <a:cs typeface="Calibri"/>
              </a:rPr>
              <a:t>: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5.47M</a:t>
            </a:r>
            <a:endParaRPr sz="11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75"/>
              </a:spcBef>
            </a:pPr>
            <a:endParaRPr sz="1100" dirty="0">
              <a:latin typeface="Calibri"/>
              <a:cs typeface="Calibri"/>
            </a:endParaRPr>
          </a:p>
          <a:p>
            <a:pPr marL="12700" marR="5080" algn="just">
              <a:lnSpc>
                <a:spcPct val="109500"/>
              </a:lnSpc>
            </a:pPr>
            <a:r>
              <a:rPr sz="1100" dirty="0">
                <a:latin typeface="Calibri"/>
                <a:cs typeface="Calibri"/>
              </a:rPr>
              <a:t>While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current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metrics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reflect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solid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financial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stability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consistent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customer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acquisition,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lack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of </a:t>
            </a:r>
            <a:r>
              <a:rPr sz="1100" dirty="0">
                <a:latin typeface="Calibri"/>
                <a:cs typeface="Calibri"/>
              </a:rPr>
              <a:t>growth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compared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previous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period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highlights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opportunity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enhance</a:t>
            </a:r>
            <a:r>
              <a:rPr sz="1100" spc="-10" dirty="0">
                <a:latin typeface="Calibri"/>
                <a:cs typeface="Calibri"/>
              </a:rPr>
              <a:t> strategies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accelerated progress.</a:t>
            </a:r>
            <a:endParaRPr sz="1100" dirty="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00" y="6129528"/>
            <a:ext cx="5791200" cy="107442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766311" y="1248065"/>
            <a:ext cx="2905123" cy="1915883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EDB0E93D-D92C-4F47-64F9-07EC670BA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162"/>
    </mc:Choice>
    <mc:Fallback>
      <p:transition spd="slow" advTm="152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00175"/>
            <a:ext cx="538543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Revenue</a:t>
            </a:r>
            <a:r>
              <a:rPr sz="2000" u="sng" spc="-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0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&amp;</a:t>
            </a:r>
            <a:r>
              <a:rPr sz="2000" u="sng" spc="-6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Customer</a:t>
            </a:r>
            <a:r>
              <a:rPr sz="2000" u="sng" spc="-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0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Distribution</a:t>
            </a:r>
            <a:r>
              <a:rPr sz="2000" u="sng" spc="-6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by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Age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7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Group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0300" y="3304073"/>
            <a:ext cx="5643880" cy="784860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290"/>
              </a:spcBef>
              <a:buFont typeface="Symbol"/>
              <a:buChar char=""/>
              <a:tabLst>
                <a:tab pos="241300" algn="l"/>
              </a:tabLst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31–40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leads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generation, contributing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₹311M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10,460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customers.</a:t>
            </a:r>
            <a:endParaRPr sz="11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195"/>
              </a:spcBef>
              <a:buFont typeface="Symbol"/>
              <a:buChar char=""/>
              <a:tabLst>
                <a:tab pos="241300" algn="l"/>
              </a:tabLst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41–50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follows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₹227M,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reflecting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strong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engagement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6,031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customers.</a:t>
            </a:r>
            <a:endParaRPr sz="11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180"/>
              </a:spcBef>
              <a:buFont typeface="Symbol"/>
              <a:buChar char=""/>
              <a:tabLst>
                <a:tab pos="241300" algn="l"/>
              </a:tabLst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65+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segment,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though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smaller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customer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count,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delivers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notable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₹204M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revenue,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30"/>
              </a:spcBef>
            </a:pPr>
            <a:r>
              <a:rPr sz="1100" dirty="0">
                <a:latin typeface="Calibri"/>
                <a:cs typeface="Calibri"/>
              </a:rPr>
              <a:t>highlighting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its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high-</a:t>
            </a:r>
            <a:r>
              <a:rPr sz="1100" dirty="0">
                <a:latin typeface="Calibri"/>
                <a:cs typeface="Calibri"/>
              </a:rPr>
              <a:t>value</a:t>
            </a:r>
            <a:r>
              <a:rPr sz="1100" spc="-10" dirty="0">
                <a:latin typeface="Calibri"/>
                <a:cs typeface="Calibri"/>
              </a:rPr>
              <a:t> potential.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4327651"/>
            <a:ext cx="519747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u="sng" spc="-3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City-</a:t>
            </a:r>
            <a:r>
              <a:rPr sz="2000" u="sng" spc="-2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wise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Revenue</a:t>
            </a:r>
            <a:r>
              <a:rPr sz="2000" u="sng" spc="-7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0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&amp;</a:t>
            </a:r>
            <a:r>
              <a:rPr sz="2000" u="sng" spc="-8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Customer</a:t>
            </a:r>
            <a:r>
              <a:rPr sz="2000" u="sng" spc="-9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7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Segmentation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30300" y="7000747"/>
            <a:ext cx="5376545" cy="1087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dirty="0">
                <a:latin typeface="Calibri"/>
                <a:cs typeface="Calibri"/>
              </a:rPr>
              <a:t>Delhi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NCR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stands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top-performing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region,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generating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$402M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11,007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customers,</a:t>
            </a:r>
            <a:endParaRPr sz="1100">
              <a:latin typeface="Calibri"/>
              <a:cs typeface="Calibri"/>
            </a:endParaRPr>
          </a:p>
          <a:p>
            <a:pPr marL="240665">
              <a:lnSpc>
                <a:spcPct val="100000"/>
              </a:lnSpc>
              <a:spcBef>
                <a:spcPts val="25"/>
              </a:spcBef>
            </a:pPr>
            <a:r>
              <a:rPr sz="1100" dirty="0">
                <a:latin typeface="Calibri"/>
                <a:cs typeface="Calibri"/>
              </a:rPr>
              <a:t>making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most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profitable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market.</a:t>
            </a:r>
            <a:endParaRPr sz="1100">
              <a:latin typeface="Calibri"/>
              <a:cs typeface="Calibri"/>
            </a:endParaRPr>
          </a:p>
          <a:p>
            <a:pPr marL="241300" marR="241300" indent="-228600">
              <a:lnSpc>
                <a:spcPct val="101800"/>
              </a:lnSpc>
              <a:spcBef>
                <a:spcPts val="160"/>
              </a:spcBef>
              <a:buSzPct val="109090"/>
              <a:buFont typeface="Symbol"/>
              <a:buChar char=""/>
              <a:tabLst>
                <a:tab pos="241300" algn="l"/>
              </a:tabLst>
            </a:pPr>
            <a:r>
              <a:rPr sz="1100" dirty="0">
                <a:latin typeface="Calibri"/>
                <a:cs typeface="Calibri"/>
              </a:rPr>
              <a:t>Mumbai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ranks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second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$240M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6,432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indicating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robust penetration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 </a:t>
            </a:r>
            <a:r>
              <a:rPr sz="1100" spc="-10" dirty="0">
                <a:latin typeface="Calibri"/>
                <a:cs typeface="Calibri"/>
              </a:rPr>
              <a:t>key</a:t>
            </a:r>
            <a:r>
              <a:rPr sz="1100" dirty="0">
                <a:latin typeface="Calibri"/>
                <a:cs typeface="Calibri"/>
              </a:rPr>
              <a:t> urban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center.</a:t>
            </a:r>
            <a:endParaRPr sz="1100">
              <a:latin typeface="Calibri"/>
              <a:cs typeface="Calibri"/>
            </a:endParaRPr>
          </a:p>
          <a:p>
            <a:pPr marL="241300" marR="171450" indent="-228600">
              <a:lnSpc>
                <a:spcPct val="101800"/>
              </a:lnSpc>
              <a:spcBef>
                <a:spcPts val="155"/>
              </a:spcBef>
              <a:buSzPct val="109090"/>
              <a:buFont typeface="Symbol"/>
              <a:buChar char=""/>
              <a:tabLst>
                <a:tab pos="241300" algn="l"/>
              </a:tabLst>
            </a:pPr>
            <a:r>
              <a:rPr sz="1100" dirty="0">
                <a:latin typeface="Calibri"/>
                <a:cs typeface="Calibri"/>
              </a:rPr>
              <a:t>Chennai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Hyderabad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also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demonstrate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strong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contributions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$106M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$161M respectively,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underscoring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geographic </a:t>
            </a:r>
            <a:r>
              <a:rPr sz="1100" spc="-10" dirty="0">
                <a:latin typeface="Calibri"/>
                <a:cs typeface="Calibri"/>
              </a:rPr>
              <a:t>diversity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10" dirty="0">
                <a:latin typeface="Calibri"/>
                <a:cs typeface="Calibri"/>
              </a:rPr>
              <a:t> revenue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sources.</a:t>
            </a:r>
            <a:endParaRPr sz="11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485644" y="1272603"/>
            <a:ext cx="2800729" cy="198113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581275" y="4913376"/>
            <a:ext cx="2562224" cy="188532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0298994-6B8E-7DED-AFDC-FC3684274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513"/>
    </mc:Choice>
    <mc:Fallback>
      <p:transition spd="slow" advTm="90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0300" y="900175"/>
            <a:ext cx="306959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14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Month</a:t>
            </a:r>
            <a:r>
              <a:rPr sz="2000" u="sng" spc="-9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2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wise</a:t>
            </a:r>
            <a:r>
              <a:rPr sz="2000" u="sng" spc="-8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Revenue</a:t>
            </a:r>
            <a:r>
              <a:rPr sz="2000" u="sng" spc="-7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Trend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0300" y="4221630"/>
            <a:ext cx="5661660" cy="964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9100"/>
              </a:lnSpc>
              <a:spcBef>
                <a:spcPts val="95"/>
              </a:spcBef>
              <a:buSzPct val="109090"/>
              <a:buFont typeface="Symbol"/>
              <a:buChar char=""/>
              <a:tabLst>
                <a:tab pos="241300" algn="l"/>
              </a:tabLst>
            </a:pPr>
            <a:r>
              <a:rPr sz="1100" b="1" dirty="0">
                <a:latin typeface="Calibri"/>
                <a:cs typeface="Calibri"/>
              </a:rPr>
              <a:t>Monthly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Revenue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Trends: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peaked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₹264M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March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2023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before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dropping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₹143M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following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earlier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volatility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₹141M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recorded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January.</a:t>
            </a:r>
            <a:endParaRPr sz="1100">
              <a:latin typeface="Calibri"/>
              <a:cs typeface="Calibri"/>
            </a:endParaRPr>
          </a:p>
          <a:p>
            <a:pPr marL="240665" marR="107950" indent="-228600">
              <a:lnSpc>
                <a:spcPct val="109500"/>
              </a:lnSpc>
              <a:spcBef>
                <a:spcPts val="17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spc="-10" dirty="0">
                <a:latin typeface="Calibri"/>
                <a:cs typeface="Calibri"/>
              </a:rPr>
              <a:t>Trend </a:t>
            </a:r>
            <a:r>
              <a:rPr sz="1100" b="1" dirty="0">
                <a:latin typeface="Calibri"/>
                <a:cs typeface="Calibri"/>
              </a:rPr>
              <a:t>Analysis: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 sharp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March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surge—likely</a:t>
            </a:r>
            <a:r>
              <a:rPr sz="110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driven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by seasonal</a:t>
            </a:r>
            <a:r>
              <a:rPr sz="1100" spc="-20" dirty="0">
                <a:latin typeface="Calibri"/>
                <a:cs typeface="Calibri"/>
              </a:rPr>
              <a:t> factors—</a:t>
            </a:r>
            <a:r>
              <a:rPr sz="1100" dirty="0">
                <a:latin typeface="Calibri"/>
                <a:cs typeface="Calibri"/>
              </a:rPr>
              <a:t>was </a:t>
            </a:r>
            <a:r>
              <a:rPr sz="1100" spc="-10" dirty="0">
                <a:latin typeface="Calibri"/>
                <a:cs typeface="Calibri"/>
              </a:rPr>
              <a:t>followed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spc="-50" dirty="0">
                <a:latin typeface="Calibri"/>
                <a:cs typeface="Calibri"/>
              </a:rPr>
              <a:t>a</a:t>
            </a:r>
            <a:r>
              <a:rPr sz="1100" dirty="0">
                <a:latin typeface="Calibri"/>
                <a:cs typeface="Calibri"/>
              </a:rPr>
              <a:t> notable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decline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pointing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possible</a:t>
            </a:r>
            <a:r>
              <a:rPr sz="1100" spc="-10" dirty="0">
                <a:latin typeface="Calibri"/>
                <a:cs typeface="Calibri"/>
              </a:rPr>
              <a:t> external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market</a:t>
            </a:r>
            <a:r>
              <a:rPr sz="1100" spc="-10" dirty="0">
                <a:latin typeface="Calibri"/>
                <a:cs typeface="Calibri"/>
              </a:rPr>
              <a:t> pressures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or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internal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operational </a:t>
            </a:r>
            <a:r>
              <a:rPr sz="1100" dirty="0">
                <a:latin typeface="Calibri"/>
                <a:cs typeface="Calibri"/>
              </a:rPr>
              <a:t>changes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affecting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consistency.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5394451"/>
            <a:ext cx="272669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u="sng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Sales</a:t>
            </a:r>
            <a:r>
              <a:rPr sz="2000" u="sng" spc="-4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5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Mode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9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Distribution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30300" y="7606434"/>
            <a:ext cx="5539105" cy="964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36830" indent="-228600">
              <a:lnSpc>
                <a:spcPct val="109100"/>
              </a:lnSpc>
              <a:spcBef>
                <a:spcPts val="95"/>
              </a:spcBef>
              <a:buSzPct val="109090"/>
              <a:buFont typeface="Symbol"/>
              <a:buChar char=""/>
              <a:tabLst>
                <a:tab pos="241300" algn="l"/>
              </a:tabLst>
            </a:pPr>
            <a:r>
              <a:rPr sz="1100" b="1" dirty="0">
                <a:latin typeface="Calibri"/>
                <a:cs typeface="Calibri"/>
              </a:rPr>
              <a:t>Sales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10" dirty="0">
                <a:latin typeface="Calibri"/>
                <a:cs typeface="Calibri"/>
              </a:rPr>
              <a:t> Breakdown: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Agents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drive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majority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Shield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Insurance’s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sales,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contributing </a:t>
            </a:r>
            <a:r>
              <a:rPr sz="1100" dirty="0">
                <a:latin typeface="Calibri"/>
                <a:cs typeface="Calibri"/>
              </a:rPr>
              <a:t>55.41%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total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volume.</a:t>
            </a:r>
            <a:endParaRPr sz="1100">
              <a:latin typeface="Calibri"/>
              <a:cs typeface="Calibri"/>
            </a:endParaRPr>
          </a:p>
          <a:p>
            <a:pPr marL="240665" marR="5080" indent="-228600">
              <a:lnSpc>
                <a:spcPct val="109500"/>
              </a:lnSpc>
              <a:spcBef>
                <a:spcPts val="17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Insights: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Other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key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include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App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(16.03%),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Direct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(15.86%),</a:t>
            </a:r>
            <a:r>
              <a:rPr sz="1100" spc="-4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Website </a:t>
            </a:r>
            <a:r>
              <a:rPr sz="1100" dirty="0">
                <a:latin typeface="Calibri"/>
                <a:cs typeface="Calibri"/>
              </a:rPr>
              <a:t>(12.70%),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highlighting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1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continued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dominance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10" dirty="0">
                <a:latin typeface="Calibri"/>
                <a:cs typeface="Calibri"/>
              </a:rPr>
              <a:t>of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10" dirty="0">
                <a:latin typeface="Calibri"/>
                <a:cs typeface="Calibri"/>
              </a:rPr>
              <a:t>ofline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channels,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10" dirty="0">
                <a:latin typeface="Calibri"/>
                <a:cs typeface="Calibri"/>
              </a:rPr>
              <a:t>with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Agents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1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Direct </a:t>
            </a:r>
            <a:r>
              <a:rPr sz="1100" dirty="0">
                <a:latin typeface="Calibri"/>
                <a:cs typeface="Calibri"/>
              </a:rPr>
              <a:t>collectively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accounting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over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70%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sales.</a:t>
            </a:r>
            <a:endParaRPr sz="11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12859" y="1568196"/>
            <a:ext cx="5040341" cy="244702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12859" y="5767578"/>
            <a:ext cx="4745700" cy="1803361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CB94F52-16C5-EFF0-0340-D4DFEC7855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51"/>
    </mc:Choice>
    <mc:Fallback>
      <p:transition spd="slow" advTm="82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8900" y="900175"/>
            <a:ext cx="270129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Revenue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by</a:t>
            </a:r>
            <a:r>
              <a:rPr sz="2000" u="sng" spc="-4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Sales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0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Mode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0300" y="4224020"/>
            <a:ext cx="5676265" cy="21291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spc="-20" dirty="0">
                <a:latin typeface="Calibri"/>
                <a:cs typeface="Calibri"/>
              </a:rPr>
              <a:t>Offline-</a:t>
            </a:r>
            <a:r>
              <a:rPr sz="1100" b="1" dirty="0">
                <a:latin typeface="Calibri"/>
                <a:cs typeface="Calibri"/>
              </a:rPr>
              <a:t>Agent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Leads</a:t>
            </a:r>
            <a:r>
              <a:rPr sz="1100" b="1" spc="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Significantly</a:t>
            </a:r>
            <a:r>
              <a:rPr sz="1100" spc="-10" dirty="0">
                <a:latin typeface="Calibri"/>
                <a:cs typeface="Calibri"/>
              </a:rPr>
              <a:t>:</a:t>
            </a:r>
            <a:endParaRPr sz="1100">
              <a:latin typeface="Calibri"/>
              <a:cs typeface="Calibri"/>
            </a:endParaRPr>
          </a:p>
          <a:p>
            <a:pPr marL="240665" marR="5080">
              <a:lnSpc>
                <a:spcPct val="101800"/>
              </a:lnSpc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Ofline-Agent</a:t>
            </a:r>
            <a:r>
              <a:rPr sz="1100" spc="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mode</a:t>
            </a:r>
            <a:r>
              <a:rPr sz="1100" spc="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contributes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highest</a:t>
            </a:r>
            <a:r>
              <a:rPr sz="1100" spc="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share of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 ₹551M</a:t>
            </a:r>
            <a:r>
              <a:rPr sz="1100" spc="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(55.67%),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indicating </a:t>
            </a:r>
            <a:r>
              <a:rPr sz="1100" dirty="0">
                <a:latin typeface="Calibri"/>
                <a:cs typeface="Calibri"/>
              </a:rPr>
              <a:t>it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remains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primary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sales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driver.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80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Online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Channels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Are</a:t>
            </a:r>
            <a:r>
              <a:rPr sz="1100" b="1" spc="-4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Gaining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Ground:</a:t>
            </a:r>
            <a:endParaRPr sz="1100">
              <a:latin typeface="Calibri"/>
              <a:cs typeface="Calibri"/>
            </a:endParaRPr>
          </a:p>
          <a:p>
            <a:pPr marL="241300" marR="120014">
              <a:lnSpc>
                <a:spcPct val="101800"/>
              </a:lnSpc>
            </a:pPr>
            <a:r>
              <a:rPr sz="1100" dirty="0">
                <a:latin typeface="Calibri"/>
                <a:cs typeface="Calibri"/>
              </a:rPr>
              <a:t>Combined,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Online-</a:t>
            </a:r>
            <a:r>
              <a:rPr sz="1100" dirty="0">
                <a:latin typeface="Calibri"/>
                <a:cs typeface="Calibri"/>
              </a:rPr>
              <a:t>App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0" dirty="0">
                <a:latin typeface="Calibri"/>
                <a:cs typeface="Calibri"/>
              </a:rPr>
              <a:t> Online-Website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channels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generate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₹286M </a:t>
            </a:r>
            <a:r>
              <a:rPr sz="1100" spc="-10" dirty="0">
                <a:latin typeface="Calibri"/>
                <a:cs typeface="Calibri"/>
              </a:rPr>
              <a:t>(28.87%),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reflecting </a:t>
            </a:r>
            <a:r>
              <a:rPr sz="1100" dirty="0">
                <a:latin typeface="Calibri"/>
                <a:cs typeface="Calibri"/>
              </a:rPr>
              <a:t>growing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customer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preference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digital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platforms.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80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spc="-20" dirty="0">
                <a:latin typeface="Calibri"/>
                <a:cs typeface="Calibri"/>
              </a:rPr>
              <a:t>Offline-</a:t>
            </a:r>
            <a:r>
              <a:rPr sz="1100" b="1" dirty="0">
                <a:latin typeface="Calibri"/>
                <a:cs typeface="Calibri"/>
              </a:rPr>
              <a:t>Direct</a:t>
            </a:r>
            <a:r>
              <a:rPr sz="1100" b="1" spc="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Has</a:t>
            </a:r>
            <a:r>
              <a:rPr sz="1100" b="1" spc="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the </a:t>
            </a:r>
            <a:r>
              <a:rPr sz="1100" b="1" spc="-10" dirty="0">
                <a:latin typeface="Calibri"/>
                <a:cs typeface="Calibri"/>
              </a:rPr>
              <a:t>Smallest</a:t>
            </a:r>
            <a:r>
              <a:rPr sz="1100" b="1" spc="-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Share:</a:t>
            </a:r>
            <a:endParaRPr sz="1100">
              <a:latin typeface="Calibri"/>
              <a:cs typeface="Calibri"/>
            </a:endParaRPr>
          </a:p>
          <a:p>
            <a:pPr marL="240665">
              <a:lnSpc>
                <a:spcPct val="100000"/>
              </a:lnSpc>
              <a:spcBef>
                <a:spcPts val="20"/>
              </a:spcBef>
            </a:pPr>
            <a:r>
              <a:rPr sz="1100" dirty="0">
                <a:latin typeface="Calibri"/>
                <a:cs typeface="Calibri"/>
              </a:rPr>
              <a:t>Ofline-Direct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contributes</a:t>
            </a:r>
            <a:r>
              <a:rPr sz="1100" dirty="0">
                <a:latin typeface="Calibri"/>
                <a:cs typeface="Calibri"/>
              </a:rPr>
              <a:t> the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least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 ₹125M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(12.6%),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suggesting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it may</a:t>
            </a:r>
            <a:r>
              <a:rPr sz="1100" spc="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be the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least</a:t>
            </a:r>
            <a:r>
              <a:rPr sz="1100" spc="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effective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or</a:t>
            </a:r>
            <a:endParaRPr sz="1100">
              <a:latin typeface="Calibri"/>
              <a:cs typeface="Calibri"/>
            </a:endParaRPr>
          </a:p>
          <a:p>
            <a:pPr marL="240665">
              <a:lnSpc>
                <a:spcPct val="100000"/>
              </a:lnSpc>
              <a:spcBef>
                <a:spcPts val="25"/>
              </a:spcBef>
            </a:pPr>
            <a:r>
              <a:rPr sz="1100" dirty="0">
                <a:latin typeface="Calibri"/>
                <a:cs typeface="Calibri"/>
              </a:rPr>
              <a:t>outdated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mode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current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market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environment.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80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Balanced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Online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Contribution:</a:t>
            </a:r>
            <a:endParaRPr sz="1100">
              <a:latin typeface="Calibri"/>
              <a:cs typeface="Calibri"/>
            </a:endParaRPr>
          </a:p>
          <a:p>
            <a:pPr marL="240665" marR="34290">
              <a:lnSpc>
                <a:spcPct val="100899"/>
              </a:lnSpc>
              <a:spcBef>
                <a:spcPts val="15"/>
              </a:spcBef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Online-</a:t>
            </a:r>
            <a:r>
              <a:rPr sz="1100" dirty="0">
                <a:latin typeface="Calibri"/>
                <a:cs typeface="Calibri"/>
              </a:rPr>
              <a:t>App</a:t>
            </a:r>
            <a:r>
              <a:rPr sz="1100" spc="-10" dirty="0">
                <a:latin typeface="Calibri"/>
                <a:cs typeface="Calibri"/>
              </a:rPr>
              <a:t> (₹161M)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Online-Website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(₹153M)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are nearly balanced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0" dirty="0">
                <a:latin typeface="Calibri"/>
                <a:cs typeface="Calibri"/>
              </a:rPr>
              <a:t> revenue </a:t>
            </a:r>
            <a:r>
              <a:rPr sz="1100" dirty="0">
                <a:latin typeface="Calibri"/>
                <a:cs typeface="Calibri"/>
              </a:rPr>
              <a:t>share,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showcasing</a:t>
            </a:r>
            <a:r>
              <a:rPr sz="1100" spc="-10" dirty="0">
                <a:latin typeface="Calibri"/>
                <a:cs typeface="Calibri"/>
              </a:rPr>
              <a:t> diversified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online user</a:t>
            </a:r>
            <a:r>
              <a:rPr sz="1100" spc="-10" dirty="0">
                <a:latin typeface="Calibri"/>
                <a:cs typeface="Calibri"/>
              </a:rPr>
              <a:t> engagement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across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both</a:t>
            </a:r>
            <a:r>
              <a:rPr sz="1100" spc="-10" dirty="0">
                <a:latin typeface="Calibri"/>
                <a:cs typeface="Calibri"/>
              </a:rPr>
              <a:t> platforms.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30300" y="6549643"/>
            <a:ext cx="409575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Expected</a:t>
            </a:r>
            <a:r>
              <a:rPr sz="2000" u="sng" spc="-7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Settlements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by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Age</a:t>
            </a:r>
            <a:r>
              <a:rPr sz="2000" u="sng" spc="-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Group</a:t>
            </a:r>
            <a:endParaRPr sz="2000">
              <a:latin typeface="Lucida Sans"/>
              <a:cs typeface="Lucida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426970" y="1427988"/>
            <a:ext cx="3375379" cy="2597631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701164" y="6945500"/>
            <a:ext cx="4602479" cy="196595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E126DFD-57A4-4C3B-1EAF-D57706986F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41"/>
    </mc:Choice>
    <mc:Fallback>
      <p:transition spd="slow" advTm="88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681" y="873329"/>
            <a:ext cx="5846445" cy="217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marR="335280" indent="-291465">
              <a:lnSpc>
                <a:spcPct val="112700"/>
              </a:lnSpc>
              <a:spcBef>
                <a:spcPts val="100"/>
              </a:spcBef>
              <a:buClr>
                <a:srgbClr val="585858"/>
              </a:buClr>
              <a:buSzPct val="90909"/>
              <a:buFont typeface="Times New Roman"/>
              <a:buChar char="●"/>
              <a:tabLst>
                <a:tab pos="521334" algn="l"/>
              </a:tabLst>
            </a:pPr>
            <a:r>
              <a:rPr sz="1100" dirty="0">
                <a:latin typeface="Calibri"/>
                <a:cs typeface="Calibri"/>
              </a:rPr>
              <a:t>31–40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leads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highest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expected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settlement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₹480.06M,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indicating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this 	</a:t>
            </a:r>
            <a:r>
              <a:rPr sz="1100" dirty="0">
                <a:latin typeface="Calibri"/>
                <a:cs typeface="Calibri"/>
              </a:rPr>
              <a:t>segment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likely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holds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large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number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high-</a:t>
            </a:r>
            <a:r>
              <a:rPr sz="1100" dirty="0">
                <a:latin typeface="Calibri"/>
                <a:cs typeface="Calibri"/>
              </a:rPr>
              <a:t>value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policies.</a:t>
            </a:r>
            <a:endParaRPr sz="1100">
              <a:latin typeface="Calibri"/>
              <a:cs typeface="Calibri"/>
            </a:endParaRPr>
          </a:p>
          <a:p>
            <a:pPr marL="469265" marR="59690" indent="-291465">
              <a:lnSpc>
                <a:spcPct val="112700"/>
              </a:lnSpc>
              <a:spcBef>
                <a:spcPts val="130"/>
              </a:spcBef>
              <a:buClr>
                <a:srgbClr val="585858"/>
              </a:buClr>
              <a:buSzPct val="90909"/>
              <a:buFont typeface="Times New Roman"/>
              <a:buChar char="●"/>
              <a:tabLst>
                <a:tab pos="521334" algn="l"/>
              </a:tabLst>
            </a:pPr>
            <a:r>
              <a:rPr sz="1100" dirty="0">
                <a:latin typeface="Calibri"/>
                <a:cs typeface="Calibri"/>
              </a:rPr>
              <a:t>41–50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follows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₹363.8M,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65+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closely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trails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₹349.94M,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both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representing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significant 	</a:t>
            </a:r>
            <a:r>
              <a:rPr sz="1100" dirty="0">
                <a:latin typeface="Calibri"/>
                <a:cs typeface="Calibri"/>
              </a:rPr>
              <a:t>portions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expected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payouts.</a:t>
            </a:r>
            <a:endParaRPr sz="1100">
              <a:latin typeface="Calibri"/>
              <a:cs typeface="Calibri"/>
            </a:endParaRPr>
          </a:p>
          <a:p>
            <a:pPr marL="469265" marR="98425" indent="-291465">
              <a:lnSpc>
                <a:spcPct val="112700"/>
              </a:lnSpc>
              <a:spcBef>
                <a:spcPts val="135"/>
              </a:spcBef>
              <a:buClr>
                <a:srgbClr val="585858"/>
              </a:buClr>
              <a:buSzPct val="90909"/>
              <a:buFont typeface="Times New Roman"/>
              <a:buChar char="●"/>
              <a:tabLst>
                <a:tab pos="521334" algn="l"/>
              </a:tabLst>
            </a:pPr>
            <a:r>
              <a:rPr sz="1100" dirty="0">
                <a:latin typeface="Calibri"/>
                <a:cs typeface="Calibri"/>
              </a:rPr>
              <a:t>51–65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shows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moderate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figure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₹273.48M,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indicating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sustained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policy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engagement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later 	</a:t>
            </a:r>
            <a:r>
              <a:rPr sz="1100" dirty="0">
                <a:latin typeface="Calibri"/>
                <a:cs typeface="Calibri"/>
              </a:rPr>
              <a:t>working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years.</a:t>
            </a:r>
            <a:endParaRPr sz="1100">
              <a:latin typeface="Calibri"/>
              <a:cs typeface="Calibri"/>
            </a:endParaRPr>
          </a:p>
          <a:p>
            <a:pPr marL="469265" marR="5080" indent="-291465">
              <a:lnSpc>
                <a:spcPct val="111800"/>
              </a:lnSpc>
              <a:spcBef>
                <a:spcPts val="155"/>
              </a:spcBef>
              <a:buClr>
                <a:srgbClr val="585858"/>
              </a:buClr>
              <a:buSzPct val="90909"/>
              <a:buFont typeface="Times New Roman"/>
              <a:buChar char="●"/>
              <a:tabLst>
                <a:tab pos="521334" algn="l"/>
              </a:tabLst>
            </a:pPr>
            <a:r>
              <a:rPr sz="1100" dirty="0">
                <a:latin typeface="Calibri"/>
                <a:cs typeface="Calibri"/>
              </a:rPr>
              <a:t>25–30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18–24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have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lowest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expected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settlements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₹83.02M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₹35.17M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respectively, 	reflecting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fewer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or</a:t>
            </a:r>
            <a:r>
              <a:rPr sz="1100" spc="-20" dirty="0">
                <a:latin typeface="Calibri"/>
                <a:cs typeface="Calibri"/>
              </a:rPr>
              <a:t> lower-</a:t>
            </a:r>
            <a:r>
              <a:rPr sz="1100" dirty="0">
                <a:latin typeface="Calibri"/>
                <a:cs typeface="Calibri"/>
              </a:rPr>
              <a:t>value policies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among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younger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individuals.</a:t>
            </a:r>
            <a:endParaRPr sz="1100">
              <a:latin typeface="Calibri"/>
              <a:cs typeface="Calibri"/>
            </a:endParaRPr>
          </a:p>
          <a:p>
            <a:pPr marL="12700" marR="126364">
              <a:lnSpc>
                <a:spcPct val="112300"/>
              </a:lnSpc>
              <a:spcBef>
                <a:spcPts val="150"/>
              </a:spcBef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bulk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of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expected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settlements </a:t>
            </a:r>
            <a:r>
              <a:rPr sz="1100" dirty="0">
                <a:latin typeface="Calibri"/>
                <a:cs typeface="Calibri"/>
              </a:rPr>
              <a:t>is</a:t>
            </a:r>
            <a:r>
              <a:rPr sz="1100" spc="-10" dirty="0">
                <a:latin typeface="Calibri"/>
                <a:cs typeface="Calibri"/>
              </a:rPr>
              <a:t> concentrated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31–65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range,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peak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31–40 </a:t>
            </a:r>
            <a:r>
              <a:rPr sz="1100" dirty="0">
                <a:latin typeface="Calibri"/>
                <a:cs typeface="Calibri"/>
              </a:rPr>
              <a:t>group.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This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suggests</a:t>
            </a:r>
            <a:r>
              <a:rPr sz="1100" spc="-10" dirty="0">
                <a:latin typeface="Calibri"/>
                <a:cs typeface="Calibri"/>
              </a:rPr>
              <a:t> middle-</a:t>
            </a:r>
            <a:r>
              <a:rPr sz="1100" dirty="0">
                <a:latin typeface="Calibri"/>
                <a:cs typeface="Calibri"/>
              </a:rPr>
              <a:t>aged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 </a:t>
            </a:r>
            <a:r>
              <a:rPr sz="1100" dirty="0">
                <a:latin typeface="Calibri"/>
                <a:cs typeface="Calibri"/>
              </a:rPr>
              <a:t>are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both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highly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insured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represent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critical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focus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for </a:t>
            </a:r>
            <a:r>
              <a:rPr sz="1100" spc="-10" dirty="0">
                <a:latin typeface="Calibri"/>
                <a:cs typeface="Calibri"/>
              </a:rPr>
              <a:t>claim-</a:t>
            </a:r>
            <a:r>
              <a:rPr sz="1100" dirty="0">
                <a:latin typeface="Calibri"/>
                <a:cs typeface="Calibri"/>
              </a:rPr>
              <a:t>related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risk</a:t>
            </a:r>
            <a:r>
              <a:rPr sz="1100" spc="-10" dirty="0">
                <a:latin typeface="Calibri"/>
                <a:cs typeface="Calibri"/>
              </a:rPr>
              <a:t> management.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0300" y="3269996"/>
            <a:ext cx="331660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13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Medium</a:t>
            </a:r>
            <a:r>
              <a:rPr sz="2000" u="sng" spc="-7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3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wise</a:t>
            </a:r>
            <a:r>
              <a:rPr sz="20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Monthly</a:t>
            </a:r>
            <a:r>
              <a:rPr sz="2000" u="sng" spc="-6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Trends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87500" y="7408314"/>
            <a:ext cx="5248910" cy="151574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21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Agent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Dominates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but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Volatile:</a:t>
            </a:r>
            <a:endParaRPr sz="1100">
              <a:latin typeface="Calibri"/>
              <a:cs typeface="Calibri"/>
            </a:endParaRPr>
          </a:p>
          <a:p>
            <a:pPr marL="240665" marR="91440">
              <a:lnSpc>
                <a:spcPts val="1450"/>
              </a:lnSpc>
              <a:spcBef>
                <a:spcPts val="60"/>
              </a:spcBef>
            </a:pPr>
            <a:r>
              <a:rPr sz="1100" spc="-10" dirty="0">
                <a:latin typeface="Calibri"/>
                <a:cs typeface="Calibri"/>
              </a:rPr>
              <a:t>Revenue </a:t>
            </a:r>
            <a:r>
              <a:rPr sz="1100" dirty="0">
                <a:latin typeface="Calibri"/>
                <a:cs typeface="Calibri"/>
              </a:rPr>
              <a:t>through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agents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saw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highest</a:t>
            </a:r>
            <a:r>
              <a:rPr sz="1100" spc="-10" dirty="0">
                <a:latin typeface="Calibri"/>
                <a:cs typeface="Calibri"/>
              </a:rPr>
              <a:t> performance, </a:t>
            </a:r>
            <a:r>
              <a:rPr sz="1100" dirty="0">
                <a:latin typeface="Calibri"/>
                <a:cs typeface="Calibri"/>
              </a:rPr>
              <a:t>peaking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sharply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₹134M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in </a:t>
            </a:r>
            <a:r>
              <a:rPr sz="1100" dirty="0">
                <a:latin typeface="Calibri"/>
                <a:cs typeface="Calibri"/>
              </a:rPr>
              <a:t>March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2023</a:t>
            </a:r>
            <a:r>
              <a:rPr sz="1100" spc="-10" dirty="0">
                <a:latin typeface="Calibri"/>
                <a:cs typeface="Calibri"/>
              </a:rPr>
              <a:t> before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declining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₹69M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—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indicating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possible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seasonal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spike</a:t>
            </a:r>
            <a:r>
              <a:rPr sz="1100" spc="-25" dirty="0">
                <a:latin typeface="Calibri"/>
                <a:cs typeface="Calibri"/>
              </a:rPr>
              <a:t> or </a:t>
            </a:r>
            <a:r>
              <a:rPr sz="1100" dirty="0">
                <a:latin typeface="Calibri"/>
                <a:cs typeface="Calibri"/>
              </a:rPr>
              <a:t>campaign</a:t>
            </a:r>
            <a:r>
              <a:rPr sz="1100" spc="-4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effect.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23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App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and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Website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Channels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Growing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Consistently: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20"/>
              </a:spcBef>
            </a:pPr>
            <a:r>
              <a:rPr sz="1100" dirty="0">
                <a:latin typeface="Calibri"/>
                <a:cs typeface="Calibri"/>
              </a:rPr>
              <a:t>Both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App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Website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show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steady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strong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upward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trajectory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Nov</a:t>
            </a:r>
            <a:endParaRPr sz="1100">
              <a:latin typeface="Calibri"/>
              <a:cs typeface="Calibri"/>
            </a:endParaRPr>
          </a:p>
          <a:p>
            <a:pPr marL="241300" marR="5080">
              <a:lnSpc>
                <a:spcPts val="1450"/>
              </a:lnSpc>
              <a:spcBef>
                <a:spcPts val="60"/>
              </a:spcBef>
            </a:pPr>
            <a:r>
              <a:rPr sz="1100" dirty="0">
                <a:latin typeface="Calibri"/>
                <a:cs typeface="Calibri"/>
              </a:rPr>
              <a:t>2022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2023,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Website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reaching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₹42M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App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₹33M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—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reflecting </a:t>
            </a:r>
            <a:r>
              <a:rPr sz="1100" dirty="0">
                <a:latin typeface="Calibri"/>
                <a:cs typeface="Calibri"/>
              </a:rPr>
              <a:t>increasing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digital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adoption.</a:t>
            </a:r>
            <a:endParaRPr sz="11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23975" y="4207764"/>
            <a:ext cx="5121868" cy="296331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126A384-80B0-B8E4-A5DF-0092EF089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76"/>
    </mc:Choice>
    <mc:Fallback>
      <p:transition spd="slow" advTm="58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87500" y="900834"/>
            <a:ext cx="5140960" cy="151574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21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Direct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Shows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Continuous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Decline:</a:t>
            </a:r>
            <a:endParaRPr sz="1100">
              <a:latin typeface="Calibri"/>
              <a:cs typeface="Calibri"/>
            </a:endParaRPr>
          </a:p>
          <a:p>
            <a:pPr marL="240665" marR="5080">
              <a:lnSpc>
                <a:spcPts val="1450"/>
              </a:lnSpc>
              <a:spcBef>
                <a:spcPts val="60"/>
              </a:spcBef>
            </a:pPr>
            <a:r>
              <a:rPr sz="1100" spc="-10" dirty="0">
                <a:latin typeface="Calibri"/>
                <a:cs typeface="Calibri"/>
              </a:rPr>
              <a:t>Revenue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via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Direct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has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been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steadily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decreasing,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dropping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₹40M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in </a:t>
            </a:r>
            <a:r>
              <a:rPr sz="1100" dirty="0">
                <a:latin typeface="Calibri"/>
                <a:cs typeface="Calibri"/>
              </a:rPr>
              <a:t>Nov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2022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just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₹10M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April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2023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—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potentially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signaling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reduced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effectiveness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or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50" dirty="0">
                <a:latin typeface="Calibri"/>
                <a:cs typeface="Calibri"/>
              </a:rPr>
              <a:t>a</a:t>
            </a:r>
            <a:r>
              <a:rPr sz="1100" dirty="0">
                <a:latin typeface="Calibri"/>
                <a:cs typeface="Calibri"/>
              </a:rPr>
              <a:t> shift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consumer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behavior.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22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Digital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Channels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Surpass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Direct:</a:t>
            </a:r>
            <a:endParaRPr sz="1100">
              <a:latin typeface="Calibri"/>
              <a:cs typeface="Calibri"/>
            </a:endParaRPr>
          </a:p>
          <a:p>
            <a:pPr marL="241300" marR="284480">
              <a:lnSpc>
                <a:spcPts val="1450"/>
              </a:lnSpc>
              <a:spcBef>
                <a:spcPts val="60"/>
              </a:spcBef>
            </a:pPr>
            <a:r>
              <a:rPr sz="1100" dirty="0">
                <a:latin typeface="Calibri"/>
                <a:cs typeface="Calibri"/>
              </a:rPr>
              <a:t>By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February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2023,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digital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modes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(App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Website)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overtook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Direct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revenue generation,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emphasizing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significant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transition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towards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tech-</a:t>
            </a:r>
            <a:r>
              <a:rPr sz="1100" dirty="0">
                <a:latin typeface="Calibri"/>
                <a:cs typeface="Calibri"/>
              </a:rPr>
              <a:t>driven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platforms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for </a:t>
            </a:r>
            <a:r>
              <a:rPr sz="1100" dirty="0">
                <a:latin typeface="Calibri"/>
                <a:cs typeface="Calibri"/>
              </a:rPr>
              <a:t>customer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acquisition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engagement.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1700" y="2698496"/>
            <a:ext cx="359791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6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Policy</a:t>
            </a:r>
            <a:r>
              <a:rPr sz="2000" u="sng" spc="-8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4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Preference</a:t>
            </a:r>
            <a:r>
              <a:rPr sz="2000" u="sng" spc="-7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5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by</a:t>
            </a:r>
            <a:r>
              <a:rPr sz="2000" u="sng" spc="-7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114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Age</a:t>
            </a:r>
            <a:r>
              <a:rPr sz="2000" u="sng" spc="-7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 </a:t>
            </a:r>
            <a:r>
              <a:rPr sz="2000" u="sng" spc="-95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Group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30300" y="6353651"/>
            <a:ext cx="5659755" cy="234378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254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Most</a:t>
            </a:r>
            <a:r>
              <a:rPr sz="1100" b="1" spc="-4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Popular</a:t>
            </a:r>
            <a:r>
              <a:rPr sz="1100" b="1" spc="-4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Policy</a:t>
            </a:r>
            <a:r>
              <a:rPr sz="1100" b="1" spc="-3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Overall: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55"/>
              </a:spcBef>
            </a:pPr>
            <a:r>
              <a:rPr sz="1100" b="1" spc="-10" dirty="0">
                <a:latin typeface="Calibri"/>
                <a:cs typeface="Calibri"/>
              </a:rPr>
              <a:t>POL4321HEL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most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preferred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policy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4,434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selections,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indicating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strong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appeal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across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55"/>
              </a:spcBef>
            </a:pPr>
            <a:r>
              <a:rPr sz="1100" dirty="0">
                <a:latin typeface="Calibri"/>
                <a:cs typeface="Calibri"/>
              </a:rPr>
              <a:t>various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groups,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especially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among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25–40-</a:t>
            </a:r>
            <a:r>
              <a:rPr sz="1100" spc="-25" dirty="0">
                <a:latin typeface="Calibri"/>
                <a:cs typeface="Calibri"/>
              </a:rPr>
              <a:t>year-</a:t>
            </a:r>
            <a:r>
              <a:rPr sz="1100" spc="-20" dirty="0">
                <a:latin typeface="Calibri"/>
                <a:cs typeface="Calibri"/>
              </a:rPr>
              <a:t>olds.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3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spc="-10" dirty="0">
                <a:latin typeface="Calibri"/>
                <a:cs typeface="Calibri"/>
              </a:rPr>
              <a:t>Highest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Age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Group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Engagement: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60"/>
              </a:spcBef>
            </a:pP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31–40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age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group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shows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highest</a:t>
            </a:r>
            <a:r>
              <a:rPr sz="1100" spc="-10" dirty="0">
                <a:latin typeface="Calibri"/>
                <a:cs typeface="Calibri"/>
              </a:rPr>
              <a:t> engagement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overall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10,460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total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policies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selected,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55"/>
              </a:spcBef>
            </a:pPr>
            <a:r>
              <a:rPr sz="1100" dirty="0">
                <a:latin typeface="Calibri"/>
                <a:cs typeface="Calibri"/>
              </a:rPr>
              <a:t>suggesting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this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most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active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purchasing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health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insurance.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3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Policy</a:t>
            </a:r>
            <a:r>
              <a:rPr sz="1100" b="1" spc="-5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Popular</a:t>
            </a:r>
            <a:r>
              <a:rPr sz="1100" b="1" spc="-4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Among</a:t>
            </a:r>
            <a:r>
              <a:rPr sz="1100" b="1" spc="-4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Seniors:</a:t>
            </a:r>
            <a:endParaRPr sz="1100">
              <a:latin typeface="Calibri"/>
              <a:cs typeface="Calibri"/>
            </a:endParaRPr>
          </a:p>
          <a:p>
            <a:pPr marL="240665" marR="32384">
              <a:lnSpc>
                <a:spcPct val="111800"/>
              </a:lnSpc>
            </a:pPr>
            <a:r>
              <a:rPr sz="1100" b="1" spc="-10" dirty="0">
                <a:latin typeface="Calibri"/>
                <a:cs typeface="Calibri"/>
              </a:rPr>
              <a:t>POL2005HEL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stands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out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65+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age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group</a:t>
            </a:r>
            <a:r>
              <a:rPr sz="1100" dirty="0">
                <a:latin typeface="Calibri"/>
                <a:cs typeface="Calibri"/>
              </a:rPr>
              <a:t>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618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selections,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highest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that</a:t>
            </a:r>
            <a:r>
              <a:rPr sz="1100" spc="-10" dirty="0">
                <a:latin typeface="Calibri"/>
                <a:cs typeface="Calibri"/>
              </a:rPr>
              <a:t> segment, </a:t>
            </a:r>
            <a:r>
              <a:rPr sz="1100" dirty="0">
                <a:latin typeface="Calibri"/>
                <a:cs typeface="Calibri"/>
              </a:rPr>
              <a:t>indicating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may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be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tailored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attractive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older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35"/>
              </a:spcBef>
              <a:buSzPct val="109090"/>
              <a:buFont typeface="Symbol"/>
              <a:buChar char=""/>
              <a:tabLst>
                <a:tab pos="240665" algn="l"/>
              </a:tabLst>
            </a:pPr>
            <a:r>
              <a:rPr sz="1100" b="1" spc="-20" dirty="0">
                <a:latin typeface="Calibri"/>
                <a:cs typeface="Calibri"/>
              </a:rPr>
              <a:t>Youth</a:t>
            </a:r>
            <a:r>
              <a:rPr sz="1100" b="1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Preference</a:t>
            </a:r>
            <a:r>
              <a:rPr sz="1100" b="1" spc="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Skewed: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55"/>
              </a:spcBef>
            </a:pPr>
            <a:r>
              <a:rPr sz="1100" spc="-10" dirty="0">
                <a:latin typeface="Calibri"/>
                <a:cs typeface="Calibri"/>
              </a:rPr>
              <a:t>Younger customers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(18–24)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show strong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interest 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POL4321HEL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POL3309HEL</a:t>
            </a:r>
            <a:r>
              <a:rPr sz="1100" spc="-10" dirty="0">
                <a:latin typeface="Calibri"/>
                <a:cs typeface="Calibri"/>
              </a:rPr>
              <a:t>, together</a:t>
            </a:r>
            <a:endParaRPr sz="1100">
              <a:latin typeface="Calibri"/>
              <a:cs typeface="Calibri"/>
            </a:endParaRPr>
          </a:p>
          <a:p>
            <a:pPr marL="240665">
              <a:lnSpc>
                <a:spcPct val="100000"/>
              </a:lnSpc>
              <a:spcBef>
                <a:spcPts val="160"/>
              </a:spcBef>
            </a:pPr>
            <a:r>
              <a:rPr sz="1100" dirty="0">
                <a:latin typeface="Calibri"/>
                <a:cs typeface="Calibri"/>
              </a:rPr>
              <a:t>accounting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nearly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500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selections,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hinting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entry-</a:t>
            </a:r>
            <a:r>
              <a:rPr sz="1100" dirty="0">
                <a:latin typeface="Calibri"/>
                <a:cs typeface="Calibri"/>
              </a:rPr>
              <a:t>level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or</a:t>
            </a:r>
            <a:r>
              <a:rPr sz="1100" spc="-20" dirty="0">
                <a:latin typeface="Calibri"/>
                <a:cs typeface="Calibri"/>
              </a:rPr>
              <a:t> budget-</a:t>
            </a:r>
            <a:r>
              <a:rPr sz="1100" dirty="0">
                <a:latin typeface="Calibri"/>
                <a:cs typeface="Calibri"/>
              </a:rPr>
              <a:t>friendly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offerings.</a:t>
            </a:r>
            <a:endParaRPr sz="11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71650" y="3509711"/>
            <a:ext cx="4238624" cy="257174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9B19735-F4F8-81FD-B4D0-DC17D22B11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22"/>
    </mc:Choice>
    <mc:Fallback>
      <p:transition spd="slow" advTm="62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8900" y="900175"/>
            <a:ext cx="213106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u="sng" spc="-90" dirty="0">
                <a:uFill>
                  <a:solidFill>
                    <a:srgbClr val="000000"/>
                  </a:solidFill>
                </a:uFill>
                <a:latin typeface="Lucida Sans"/>
                <a:cs typeface="Lucida Sans"/>
              </a:rPr>
              <a:t>Recommendations</a:t>
            </a:r>
            <a:endParaRPr sz="2000">
              <a:latin typeface="Lucida Sans"/>
              <a:cs typeface="Lucida San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0300" y="1397584"/>
            <a:ext cx="5732145" cy="2474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6515" indent="-228600">
              <a:lnSpc>
                <a:spcPct val="112700"/>
              </a:lnSpc>
              <a:spcBef>
                <a:spcPts val="100"/>
              </a:spcBef>
              <a:buSzPct val="90909"/>
              <a:buFont typeface="Symbol"/>
              <a:buChar char=""/>
              <a:tabLst>
                <a:tab pos="241300" algn="l"/>
              </a:tabLst>
            </a:pPr>
            <a:r>
              <a:rPr sz="1100" b="1" dirty="0">
                <a:latin typeface="Calibri"/>
                <a:cs typeface="Calibri"/>
              </a:rPr>
              <a:t>Customer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Growth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&amp;</a:t>
            </a:r>
            <a:r>
              <a:rPr sz="1100" b="1" spc="-10" dirty="0">
                <a:latin typeface="Calibri"/>
                <a:cs typeface="Calibri"/>
              </a:rPr>
              <a:t> Revenue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Stability: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Leverage </a:t>
            </a:r>
            <a:r>
              <a:rPr sz="1100" dirty="0">
                <a:latin typeface="Calibri"/>
                <a:cs typeface="Calibri"/>
              </a:rPr>
              <a:t>predictive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analytics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0" dirty="0">
                <a:latin typeface="Calibri"/>
                <a:cs typeface="Calibri"/>
              </a:rPr>
              <a:t> anticipate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manage revenue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fluctuations.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Focus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on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expanding</a:t>
            </a:r>
            <a:r>
              <a:rPr sz="1100" spc="-10" dirty="0">
                <a:latin typeface="Calibri"/>
                <a:cs typeface="Calibri"/>
              </a:rPr>
              <a:t> engagement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among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0" dirty="0">
                <a:latin typeface="Calibri"/>
                <a:cs typeface="Calibri"/>
              </a:rPr>
              <a:t> underrepresented </a:t>
            </a:r>
            <a:r>
              <a:rPr sz="1100" dirty="0">
                <a:latin typeface="Calibri"/>
                <a:cs typeface="Calibri"/>
              </a:rPr>
              <a:t>18–24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spc="-25" dirty="0">
                <a:latin typeface="Calibri"/>
                <a:cs typeface="Calibri"/>
              </a:rPr>
              <a:t>and </a:t>
            </a:r>
            <a:r>
              <a:rPr sz="1100" dirty="0">
                <a:latin typeface="Calibri"/>
                <a:cs typeface="Calibri"/>
              </a:rPr>
              <a:t>65+</a:t>
            </a:r>
            <a:r>
              <a:rPr sz="1100" spc="-4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segments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drive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new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growth.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55"/>
              </a:spcBef>
              <a:buSzPct val="90909"/>
              <a:buFont typeface="Symbol"/>
              <a:buChar char=""/>
              <a:tabLst>
                <a:tab pos="240665" algn="l"/>
              </a:tabLst>
            </a:pPr>
            <a:r>
              <a:rPr sz="1100" b="1" spc="-10" dirty="0">
                <a:latin typeface="Calibri"/>
                <a:cs typeface="Calibri"/>
              </a:rPr>
              <a:t>Retention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Strategy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by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Age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Group: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Prioritize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retention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initiatives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high-</a:t>
            </a:r>
            <a:r>
              <a:rPr sz="1100" dirty="0">
                <a:latin typeface="Calibri"/>
                <a:cs typeface="Calibri"/>
              </a:rPr>
              <a:t>value</a:t>
            </a:r>
            <a:r>
              <a:rPr sz="1100" spc="-10" dirty="0">
                <a:latin typeface="Calibri"/>
                <a:cs typeface="Calibri"/>
              </a:rPr>
              <a:t> 31–40</a:t>
            </a:r>
            <a:endParaRPr sz="1100">
              <a:latin typeface="Calibri"/>
              <a:cs typeface="Calibri"/>
            </a:endParaRPr>
          </a:p>
          <a:p>
            <a:pPr marL="240665">
              <a:lnSpc>
                <a:spcPct val="100000"/>
              </a:lnSpc>
              <a:spcBef>
                <a:spcPts val="165"/>
              </a:spcBef>
            </a:pPr>
            <a:r>
              <a:rPr sz="1100" dirty="0">
                <a:latin typeface="Calibri"/>
                <a:cs typeface="Calibri"/>
              </a:rPr>
              <a:t>segment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through </a:t>
            </a:r>
            <a:r>
              <a:rPr sz="1100" spc="-10" dirty="0">
                <a:latin typeface="Calibri"/>
                <a:cs typeface="Calibri"/>
              </a:rPr>
              <a:t>personalized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offerings</a:t>
            </a:r>
            <a:r>
              <a:rPr sz="1100" spc="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targeted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communication.</a:t>
            </a:r>
            <a:endParaRPr sz="1100">
              <a:latin typeface="Calibri"/>
              <a:cs typeface="Calibri"/>
            </a:endParaRPr>
          </a:p>
          <a:p>
            <a:pPr marL="240665" marR="45085" indent="-228600">
              <a:lnSpc>
                <a:spcPts val="1490"/>
              </a:lnSpc>
              <a:spcBef>
                <a:spcPts val="65"/>
              </a:spcBef>
              <a:buSzPct val="90909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Regional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Expansion: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Replicate </a:t>
            </a:r>
            <a:r>
              <a:rPr sz="1100" dirty="0">
                <a:latin typeface="Calibri"/>
                <a:cs typeface="Calibri"/>
              </a:rPr>
              <a:t>successful</a:t>
            </a:r>
            <a:r>
              <a:rPr sz="1100" spc="-10" dirty="0">
                <a:latin typeface="Calibri"/>
                <a:cs typeface="Calibri"/>
              </a:rPr>
              <a:t> strategies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from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Delhi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NCR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high-</a:t>
            </a:r>
            <a:r>
              <a:rPr sz="1100" dirty="0">
                <a:latin typeface="Calibri"/>
                <a:cs typeface="Calibri"/>
              </a:rPr>
              <a:t>potential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regions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like </a:t>
            </a:r>
            <a:r>
              <a:rPr sz="1100" dirty="0">
                <a:latin typeface="Calibri"/>
                <a:cs typeface="Calibri"/>
              </a:rPr>
              <a:t>Mumbai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Chennai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0" dirty="0">
                <a:latin typeface="Calibri"/>
                <a:cs typeface="Calibri"/>
              </a:rPr>
              <a:t> accelerate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regional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performance.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75"/>
              </a:spcBef>
              <a:buSzPct val="90909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Sales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Enhancement: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Strengthen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digital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platforms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(App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Website)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better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attract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70"/>
              </a:spcBef>
            </a:pP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retain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younger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customers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who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prefer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online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interactions.</a:t>
            </a:r>
            <a:endParaRPr sz="1100">
              <a:latin typeface="Calibri"/>
              <a:cs typeface="Calibri"/>
            </a:endParaRPr>
          </a:p>
          <a:p>
            <a:pPr marL="240665" marR="5080" indent="-228600">
              <a:lnSpc>
                <a:spcPts val="1490"/>
              </a:lnSpc>
              <a:spcBef>
                <a:spcPts val="65"/>
              </a:spcBef>
              <a:buSzPct val="90909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Risk</a:t>
            </a:r>
            <a:r>
              <a:rPr sz="1100" b="1" spc="-3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&amp;</a:t>
            </a:r>
            <a:r>
              <a:rPr sz="1100" b="1" spc="-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Policy</a:t>
            </a:r>
            <a:r>
              <a:rPr sz="1100" b="1" spc="-5" dirty="0">
                <a:latin typeface="Calibri"/>
                <a:cs typeface="Calibri"/>
              </a:rPr>
              <a:t> </a:t>
            </a:r>
            <a:r>
              <a:rPr sz="1100" b="1" spc="-10" dirty="0">
                <a:latin typeface="Calibri"/>
                <a:cs typeface="Calibri"/>
              </a:rPr>
              <a:t>Management: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Design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5" dirty="0">
                <a:latin typeface="Calibri"/>
                <a:cs typeface="Calibri"/>
              </a:rPr>
              <a:t>risk-</a:t>
            </a:r>
            <a:r>
              <a:rPr sz="1100" dirty="0">
                <a:latin typeface="Calibri"/>
                <a:cs typeface="Calibri"/>
              </a:rPr>
              <a:t>optimized,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tailored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policies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for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high-</a:t>
            </a:r>
            <a:r>
              <a:rPr sz="1100" dirty="0">
                <a:latin typeface="Calibri"/>
                <a:cs typeface="Calibri"/>
              </a:rPr>
              <a:t>claim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segments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spc="-20" dirty="0">
                <a:latin typeface="Calibri"/>
                <a:cs typeface="Calibri"/>
              </a:rPr>
              <a:t>such </a:t>
            </a:r>
            <a:r>
              <a:rPr sz="1100" dirty="0">
                <a:latin typeface="Calibri"/>
                <a:cs typeface="Calibri"/>
              </a:rPr>
              <a:t>as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31–40,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25–30,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41–50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3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groups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3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enhance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profitability.</a:t>
            </a:r>
            <a:endParaRPr sz="11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85"/>
              </a:spcBef>
              <a:buSzPct val="90909"/>
              <a:buFont typeface="Symbol"/>
              <a:buChar char=""/>
              <a:tabLst>
                <a:tab pos="240665" algn="l"/>
              </a:tabLst>
            </a:pPr>
            <a:r>
              <a:rPr sz="1100" b="1" dirty="0">
                <a:latin typeface="Calibri"/>
                <a:cs typeface="Calibri"/>
              </a:rPr>
              <a:t>Product</a:t>
            </a:r>
            <a:r>
              <a:rPr sz="1100" b="1" spc="-2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&amp;</a:t>
            </a:r>
            <a:r>
              <a:rPr sz="1100" b="1" spc="-10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Channel</a:t>
            </a:r>
            <a:r>
              <a:rPr sz="1100" b="1" spc="-25" dirty="0">
                <a:latin typeface="Calibri"/>
                <a:cs typeface="Calibri"/>
              </a:rPr>
              <a:t> </a:t>
            </a:r>
            <a:r>
              <a:rPr sz="1100" b="1" dirty="0">
                <a:latin typeface="Calibri"/>
                <a:cs typeface="Calibri"/>
              </a:rPr>
              <a:t>Alignment:</a:t>
            </a:r>
            <a:r>
              <a:rPr sz="1100" b="1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Align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product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design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and</a:t>
            </a:r>
            <a:r>
              <a:rPr sz="1100" spc="-2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channel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strategy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with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the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preferences</a:t>
            </a:r>
            <a:endParaRPr sz="1100">
              <a:latin typeface="Calibri"/>
              <a:cs typeface="Calibri"/>
            </a:endParaRPr>
          </a:p>
          <a:p>
            <a:pPr marL="241300">
              <a:lnSpc>
                <a:spcPct val="100000"/>
              </a:lnSpc>
              <a:spcBef>
                <a:spcPts val="160"/>
              </a:spcBef>
            </a:pPr>
            <a:r>
              <a:rPr sz="1100" dirty="0">
                <a:latin typeface="Calibri"/>
                <a:cs typeface="Calibri"/>
              </a:rPr>
              <a:t>of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each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age</a:t>
            </a:r>
            <a:r>
              <a:rPr sz="1100" spc="-1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group</a:t>
            </a:r>
            <a:r>
              <a:rPr sz="1100" spc="-15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to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maximize</a:t>
            </a:r>
            <a:r>
              <a:rPr sz="1100" spc="-5" dirty="0">
                <a:latin typeface="Calibri"/>
                <a:cs typeface="Calibri"/>
              </a:rPr>
              <a:t> </a:t>
            </a:r>
            <a:r>
              <a:rPr sz="1100" spc="-10" dirty="0">
                <a:latin typeface="Calibri"/>
                <a:cs typeface="Calibri"/>
              </a:rPr>
              <a:t>engagement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across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all</a:t>
            </a:r>
            <a:r>
              <a:rPr sz="1100" spc="-20" dirty="0">
                <a:latin typeface="Calibri"/>
                <a:cs typeface="Calibri"/>
              </a:rPr>
              <a:t> </a:t>
            </a:r>
            <a:r>
              <a:rPr sz="1100" dirty="0">
                <a:latin typeface="Calibri"/>
                <a:cs typeface="Calibri"/>
              </a:rPr>
              <a:t>customer</a:t>
            </a:r>
            <a:r>
              <a:rPr sz="1100" spc="-10" dirty="0">
                <a:latin typeface="Calibri"/>
                <a:cs typeface="Calibri"/>
              </a:rPr>
              <a:t> touchpoints.</a:t>
            </a:r>
            <a:endParaRPr sz="1100">
              <a:latin typeface="Calibri"/>
              <a:cs typeface="Calibri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4B5334F-725C-9FB6-A9B0-91130683C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49349" t="-62134" r="-149349" b="-62134"/>
          <a:stretch>
            <a:fillRect/>
          </a:stretch>
        </p:blipFill>
        <p:spPr>
          <a:xfrm>
            <a:off x="5829300" y="8254603"/>
            <a:ext cx="1943100" cy="109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96"/>
    </mc:Choice>
    <mc:Fallback>
      <p:transition spd="slow" advTm="113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</TotalTime>
  <Words>1220</Words>
  <Application>Microsoft Office PowerPoint</Application>
  <PresentationFormat>Custom</PresentationFormat>
  <Paragraphs>82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Algerian</vt:lpstr>
      <vt:lpstr>Calibri</vt:lpstr>
      <vt:lpstr>Lucida Sans</vt:lpstr>
      <vt:lpstr>Symbol</vt:lpstr>
      <vt:lpstr>Times New Roman</vt:lpstr>
      <vt:lpstr>Office Theme</vt:lpstr>
      <vt:lpstr>SHIELD INSURANCE</vt:lpstr>
      <vt:lpstr>Company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RINKU GUSAIN</dc:creator>
  <dc:description/>
  <cp:lastModifiedBy>RINKU GUSAIN</cp:lastModifiedBy>
  <cp:revision>4</cp:revision>
  <dcterms:created xsi:type="dcterms:W3CDTF">2025-04-15T17:31:28Z</dcterms:created>
  <dcterms:modified xsi:type="dcterms:W3CDTF">2025-04-20T11:35:44Z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2025-04-15T00:00:00Z</vt:filetime>
  </property>
  <property fmtid="{D5CDD505-2E9C-101B-9397-08002B2CF9AE}" pid="3" name="Creator">
    <vt:lpwstr>Acrobat PDFMaker 21 for Word</vt:lpwstr>
  </property>
  <property fmtid="{D5CDD505-2E9C-101B-9397-08002B2CF9AE}" pid="4" name="LastSaved">
    <vt:filetime>2025-04-15T00:00:00Z</vt:filetime>
  </property>
  <property fmtid="{D5CDD505-2E9C-101B-9397-08002B2CF9AE}" pid="5" name="Producer">
    <vt:lpwstr>Adobe PDF Library 21.7.127</vt:lpwstr>
  </property>
  <property fmtid="{D5CDD505-2E9C-101B-9397-08002B2CF9AE}" pid="6" name="SourceModified">
    <vt:lpwstr>D:20250415172240</vt:lpwstr>
  </property>
</Properties>
</file>